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9144000" cy="6858000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Organigrama-FSA.pdf uploaded by the user. The slide recreates the visible one-page organigram and preserves its text labels and update date (diciembre 2025).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1078992"/>
            <a:ext cx="8321040" cy="5230368"/>
          </a:xfrm>
          <a:prstGeom prst="rect">
            <a:avLst/>
          </a:prstGeom>
          <a:solidFill>
            <a:srgbClr val="F7F7F6">
              <a:alpha val="94000"/>
            </a:srgbClr>
          </a:solidFill>
          <a:ln w="12700">
            <a:solidFill>
              <a:srgbClr val="F7F7F6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28600" y="91440"/>
            <a:ext cx="201168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666B76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Fecha de actualización: diciembre 2025</a:t>
            </a:r>
            <a:endParaRPr lang="en-US" sz="650" dirty="0"/>
          </a:p>
        </p:txBody>
      </p:sp>
      <p:pic>
        <p:nvPicPr>
          <p:cNvPr id="4" name="Image 0" descr="/mnt/data/org_work/logo_sur_acoge_trim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63113" y="329184"/>
            <a:ext cx="1241334" cy="5029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2907792" y="1353312"/>
            <a:ext cx="566928" cy="0"/>
          </a:xfrm>
          <a:prstGeom prst="line">
            <a:avLst/>
          </a:prstGeom>
          <a:noFill/>
          <a:ln w="8890">
            <a:solidFill>
              <a:srgbClr val="8D96A3"/>
            </a:solidFill>
            <a:prstDash val="solid"/>
            <a:headEnd type="none"/>
            <a:tailEnd type="none"/>
          </a:ln>
        </p:spPr>
      </p:sp>
      <p:sp>
        <p:nvSpPr>
          <p:cNvPr id="6" name="Shape 3"/>
          <p:cNvSpPr/>
          <p:nvPr/>
        </p:nvSpPr>
        <p:spPr>
          <a:xfrm>
            <a:off x="2816352" y="1312164"/>
            <a:ext cx="73152" cy="73152"/>
          </a:xfrm>
          <a:prstGeom prst="ellipse">
            <a:avLst/>
          </a:prstGeom>
          <a:solidFill>
            <a:srgbClr val="F47C00"/>
          </a:solidFill>
          <a:ln w="12700">
            <a:solidFill>
              <a:srgbClr val="F47C00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429000" y="1207008"/>
            <a:ext cx="2286000" cy="31089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7B819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Organigrama Federación Sur Acoge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5715000" y="1353312"/>
            <a:ext cx="557784" cy="0"/>
          </a:xfrm>
          <a:prstGeom prst="line">
            <a:avLst/>
          </a:prstGeom>
          <a:noFill/>
          <a:ln w="8890">
            <a:solidFill>
              <a:srgbClr val="8D96A3"/>
            </a:solidFill>
            <a:prstDash val="solid"/>
            <a:headEnd type="none"/>
            <a:tailEnd type="none"/>
          </a:ln>
        </p:spPr>
      </p:sp>
      <p:sp>
        <p:nvSpPr>
          <p:cNvPr id="9" name="Shape 6"/>
          <p:cNvSpPr/>
          <p:nvPr/>
        </p:nvSpPr>
        <p:spPr>
          <a:xfrm>
            <a:off x="6272784" y="1312164"/>
            <a:ext cx="73152" cy="73152"/>
          </a:xfrm>
          <a:prstGeom prst="ellipse">
            <a:avLst/>
          </a:prstGeom>
          <a:solidFill>
            <a:srgbClr val="F47C00"/>
          </a:solidFill>
          <a:ln w="12700">
            <a:solidFill>
              <a:srgbClr val="F47C00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572000" y="1920240"/>
            <a:ext cx="0" cy="164592"/>
          </a:xfrm>
          <a:prstGeom prst="line">
            <a:avLst/>
          </a:prstGeom>
          <a:noFill/>
          <a:ln w="16510">
            <a:solidFill>
              <a:srgbClr val="5E9E23"/>
            </a:solidFill>
            <a:prstDash val="solid"/>
            <a:headEnd type="none"/>
            <a:tailEnd type="none"/>
          </a:ln>
        </p:spPr>
      </p:sp>
      <p:sp>
        <p:nvSpPr>
          <p:cNvPr id="11" name="Shape 8"/>
          <p:cNvSpPr/>
          <p:nvPr/>
        </p:nvSpPr>
        <p:spPr>
          <a:xfrm>
            <a:off x="4572000" y="2304288"/>
            <a:ext cx="0" cy="329184"/>
          </a:xfrm>
          <a:prstGeom prst="line">
            <a:avLst/>
          </a:prstGeom>
          <a:noFill/>
          <a:ln w="12700">
            <a:solidFill>
              <a:srgbClr val="5E9E23"/>
            </a:solidFill>
            <a:prstDash val="solid"/>
            <a:headEnd type="none"/>
            <a:tailEnd type="none"/>
          </a:ln>
        </p:spPr>
      </p:sp>
      <p:sp>
        <p:nvSpPr>
          <p:cNvPr id="12" name="Shape 9"/>
          <p:cNvSpPr/>
          <p:nvPr/>
        </p:nvSpPr>
        <p:spPr>
          <a:xfrm>
            <a:off x="4572000" y="2304288"/>
            <a:ext cx="-1508760" cy="0"/>
          </a:xfrm>
          <a:prstGeom prst="line">
            <a:avLst/>
          </a:prstGeom>
          <a:noFill/>
          <a:ln w="12700">
            <a:solidFill>
              <a:srgbClr val="F47C00"/>
            </a:solidFill>
            <a:prstDash val="solid"/>
            <a:headEnd type="none"/>
            <a:tailEnd type="none"/>
          </a:ln>
        </p:spPr>
      </p:sp>
      <p:sp>
        <p:nvSpPr>
          <p:cNvPr id="13" name="Shape 10"/>
          <p:cNvSpPr/>
          <p:nvPr/>
        </p:nvSpPr>
        <p:spPr>
          <a:xfrm>
            <a:off x="3063240" y="2304288"/>
            <a:ext cx="0" cy="347472"/>
          </a:xfrm>
          <a:prstGeom prst="line">
            <a:avLst/>
          </a:prstGeom>
          <a:noFill/>
          <a:ln w="12700">
            <a:solidFill>
              <a:srgbClr val="F47C00"/>
            </a:solidFill>
            <a:prstDash val="solid"/>
            <a:headEnd type="none"/>
            <a:tailEnd type="none"/>
          </a:ln>
        </p:spPr>
      </p:sp>
      <p:sp>
        <p:nvSpPr>
          <p:cNvPr id="14" name="Shape 11"/>
          <p:cNvSpPr/>
          <p:nvPr/>
        </p:nvSpPr>
        <p:spPr>
          <a:xfrm>
            <a:off x="4572000" y="2304288"/>
            <a:ext cx="1691640" cy="0"/>
          </a:xfrm>
          <a:prstGeom prst="line">
            <a:avLst/>
          </a:prstGeom>
          <a:noFill/>
          <a:ln w="12700">
            <a:solidFill>
              <a:srgbClr val="003B78"/>
            </a:solidFill>
            <a:prstDash val="solid"/>
            <a:headEnd type="none"/>
            <a:tailEnd type="none"/>
          </a:ln>
        </p:spPr>
      </p:sp>
      <p:sp>
        <p:nvSpPr>
          <p:cNvPr id="15" name="Shape 12"/>
          <p:cNvSpPr/>
          <p:nvPr/>
        </p:nvSpPr>
        <p:spPr>
          <a:xfrm>
            <a:off x="6263640" y="2304288"/>
            <a:ext cx="0" cy="347472"/>
          </a:xfrm>
          <a:prstGeom prst="line">
            <a:avLst/>
          </a:prstGeom>
          <a:noFill/>
          <a:ln w="12700">
            <a:solidFill>
              <a:srgbClr val="003B78"/>
            </a:solidFill>
            <a:prstDash val="solid"/>
            <a:headEnd type="none"/>
            <a:tailEnd type="none"/>
          </a:ln>
        </p:spPr>
      </p:sp>
      <p:sp>
        <p:nvSpPr>
          <p:cNvPr id="16" name="Shape 13"/>
          <p:cNvSpPr/>
          <p:nvPr/>
        </p:nvSpPr>
        <p:spPr>
          <a:xfrm>
            <a:off x="6931152" y="2944368"/>
            <a:ext cx="612648" cy="0"/>
          </a:xfrm>
          <a:prstGeom prst="line">
            <a:avLst/>
          </a:prstGeom>
          <a:noFill/>
          <a:ln w="12700">
            <a:solidFill>
              <a:srgbClr val="003B78"/>
            </a:solidFill>
            <a:prstDash val="solid"/>
            <a:headEnd type="none"/>
            <a:tailEnd type="none"/>
          </a:ln>
        </p:spPr>
      </p:sp>
      <p:sp>
        <p:nvSpPr>
          <p:cNvPr id="17" name="Shape 14"/>
          <p:cNvSpPr/>
          <p:nvPr/>
        </p:nvSpPr>
        <p:spPr>
          <a:xfrm>
            <a:off x="6263640" y="3154680"/>
            <a:ext cx="0" cy="1371600"/>
          </a:xfrm>
          <a:prstGeom prst="line">
            <a:avLst/>
          </a:prstGeom>
          <a:noFill/>
          <a:ln w="16510">
            <a:solidFill>
              <a:srgbClr val="003B78"/>
            </a:solidFill>
            <a:prstDash val="solid"/>
            <a:headEnd type="none"/>
            <a:tailEnd type="none"/>
          </a:ln>
        </p:spPr>
      </p:sp>
      <p:sp>
        <p:nvSpPr>
          <p:cNvPr id="18" name="Shape 15"/>
          <p:cNvSpPr/>
          <p:nvPr/>
        </p:nvSpPr>
        <p:spPr>
          <a:xfrm>
            <a:off x="6263640" y="4526280"/>
            <a:ext cx="-429768" cy="0"/>
          </a:xfrm>
          <a:prstGeom prst="line">
            <a:avLst/>
          </a:prstGeom>
          <a:noFill/>
          <a:ln w="16510">
            <a:solidFill>
              <a:srgbClr val="003B78"/>
            </a:solidFill>
            <a:prstDash val="solid"/>
            <a:headEnd type="none"/>
            <a:tailEnd type="none"/>
          </a:ln>
        </p:spPr>
      </p:sp>
      <p:sp>
        <p:nvSpPr>
          <p:cNvPr id="19" name="Shape 16"/>
          <p:cNvSpPr/>
          <p:nvPr/>
        </p:nvSpPr>
        <p:spPr>
          <a:xfrm>
            <a:off x="4572000" y="4315968"/>
            <a:ext cx="0" cy="758952"/>
          </a:xfrm>
          <a:prstGeom prst="line">
            <a:avLst/>
          </a:prstGeom>
          <a:noFill/>
          <a:ln w="15240">
            <a:solidFill>
              <a:srgbClr val="5E9E23"/>
            </a:solidFill>
            <a:prstDash val="solid"/>
            <a:headEnd type="none"/>
            <a:tailEnd type="none"/>
          </a:ln>
        </p:spPr>
      </p:sp>
      <p:sp>
        <p:nvSpPr>
          <p:cNvPr id="20" name="Shape 17"/>
          <p:cNvSpPr/>
          <p:nvPr/>
        </p:nvSpPr>
        <p:spPr>
          <a:xfrm>
            <a:off x="4572000" y="5074920"/>
            <a:ext cx="-3840480" cy="0"/>
          </a:xfrm>
          <a:prstGeom prst="line">
            <a:avLst/>
          </a:prstGeom>
          <a:noFill/>
          <a:ln w="12700">
            <a:solidFill>
              <a:srgbClr val="5E9E23"/>
            </a:solidFill>
            <a:prstDash val="solid"/>
            <a:headEnd type="none"/>
            <a:tailEnd type="none"/>
          </a:ln>
        </p:spPr>
      </p:sp>
      <p:sp>
        <p:nvSpPr>
          <p:cNvPr id="21" name="Shape 18"/>
          <p:cNvSpPr/>
          <p:nvPr/>
        </p:nvSpPr>
        <p:spPr>
          <a:xfrm>
            <a:off x="731520" y="5074920"/>
            <a:ext cx="0" cy="365760"/>
          </a:xfrm>
          <a:prstGeom prst="line">
            <a:avLst/>
          </a:prstGeom>
          <a:noFill/>
          <a:ln w="12700">
            <a:solidFill>
              <a:srgbClr val="5E9E23"/>
            </a:solidFill>
            <a:prstDash val="solid"/>
            <a:headEnd type="none"/>
            <a:tailEnd type="none"/>
          </a:ln>
        </p:spPr>
      </p:sp>
      <p:sp>
        <p:nvSpPr>
          <p:cNvPr id="22" name="Shape 19"/>
          <p:cNvSpPr/>
          <p:nvPr/>
        </p:nvSpPr>
        <p:spPr>
          <a:xfrm>
            <a:off x="4572000" y="5074920"/>
            <a:ext cx="-2487168" cy="0"/>
          </a:xfrm>
          <a:prstGeom prst="line">
            <a:avLst/>
          </a:prstGeom>
          <a:noFill/>
          <a:ln w="12700">
            <a:solidFill>
              <a:srgbClr val="5E9E23"/>
            </a:solidFill>
            <a:prstDash val="solid"/>
            <a:headEnd type="none"/>
            <a:tailEnd type="none"/>
          </a:ln>
        </p:spPr>
      </p:sp>
      <p:sp>
        <p:nvSpPr>
          <p:cNvPr id="23" name="Shape 20"/>
          <p:cNvSpPr/>
          <p:nvPr/>
        </p:nvSpPr>
        <p:spPr>
          <a:xfrm>
            <a:off x="2084832" y="5074920"/>
            <a:ext cx="0" cy="365760"/>
          </a:xfrm>
          <a:prstGeom prst="line">
            <a:avLst/>
          </a:prstGeom>
          <a:noFill/>
          <a:ln w="12700">
            <a:solidFill>
              <a:srgbClr val="5E9E23"/>
            </a:solidFill>
            <a:prstDash val="solid"/>
            <a:headEnd type="none"/>
            <a:tailEnd type="none"/>
          </a:ln>
        </p:spPr>
      </p:sp>
      <p:sp>
        <p:nvSpPr>
          <p:cNvPr id="24" name="Shape 21"/>
          <p:cNvSpPr/>
          <p:nvPr/>
        </p:nvSpPr>
        <p:spPr>
          <a:xfrm>
            <a:off x="4572000" y="5074920"/>
            <a:ext cx="-1133856" cy="0"/>
          </a:xfrm>
          <a:prstGeom prst="line">
            <a:avLst/>
          </a:prstGeom>
          <a:noFill/>
          <a:ln w="12700">
            <a:solidFill>
              <a:srgbClr val="5E9E23"/>
            </a:solidFill>
            <a:prstDash val="solid"/>
            <a:headEnd type="none"/>
            <a:tailEnd type="none"/>
          </a:ln>
        </p:spPr>
      </p:sp>
      <p:sp>
        <p:nvSpPr>
          <p:cNvPr id="25" name="Shape 22"/>
          <p:cNvSpPr/>
          <p:nvPr/>
        </p:nvSpPr>
        <p:spPr>
          <a:xfrm>
            <a:off x="3438144" y="5074920"/>
            <a:ext cx="0" cy="365760"/>
          </a:xfrm>
          <a:prstGeom prst="line">
            <a:avLst/>
          </a:prstGeom>
          <a:noFill/>
          <a:ln w="12700">
            <a:solidFill>
              <a:srgbClr val="5E9E23"/>
            </a:solidFill>
            <a:prstDash val="solid"/>
            <a:headEnd type="none"/>
            <a:tailEnd type="none"/>
          </a:ln>
        </p:spPr>
      </p:sp>
      <p:sp>
        <p:nvSpPr>
          <p:cNvPr id="26" name="Shape 23"/>
          <p:cNvSpPr/>
          <p:nvPr/>
        </p:nvSpPr>
        <p:spPr>
          <a:xfrm>
            <a:off x="4572000" y="5074920"/>
            <a:ext cx="228600" cy="0"/>
          </a:xfrm>
          <a:prstGeom prst="line">
            <a:avLst/>
          </a:prstGeom>
          <a:noFill/>
          <a:ln w="12700">
            <a:solidFill>
              <a:srgbClr val="5E9E23"/>
            </a:solidFill>
            <a:prstDash val="solid"/>
            <a:headEnd type="none"/>
            <a:tailEnd type="none"/>
          </a:ln>
        </p:spPr>
      </p:sp>
      <p:sp>
        <p:nvSpPr>
          <p:cNvPr id="27" name="Shape 24"/>
          <p:cNvSpPr/>
          <p:nvPr/>
        </p:nvSpPr>
        <p:spPr>
          <a:xfrm>
            <a:off x="4800600" y="5074920"/>
            <a:ext cx="0" cy="365760"/>
          </a:xfrm>
          <a:prstGeom prst="line">
            <a:avLst/>
          </a:prstGeom>
          <a:noFill/>
          <a:ln w="12700">
            <a:solidFill>
              <a:srgbClr val="5E9E23"/>
            </a:solidFill>
            <a:prstDash val="solid"/>
            <a:headEnd type="none"/>
            <a:tailEnd type="none"/>
          </a:ln>
        </p:spPr>
      </p:sp>
      <p:sp>
        <p:nvSpPr>
          <p:cNvPr id="28" name="Shape 25"/>
          <p:cNvSpPr/>
          <p:nvPr/>
        </p:nvSpPr>
        <p:spPr>
          <a:xfrm>
            <a:off x="4572000" y="5074920"/>
            <a:ext cx="1682496" cy="0"/>
          </a:xfrm>
          <a:prstGeom prst="line">
            <a:avLst/>
          </a:prstGeom>
          <a:noFill/>
          <a:ln w="12700">
            <a:solidFill>
              <a:srgbClr val="5E9E23"/>
            </a:solidFill>
            <a:prstDash val="solid"/>
            <a:headEnd type="none"/>
            <a:tailEnd type="none"/>
          </a:ln>
        </p:spPr>
      </p:sp>
      <p:sp>
        <p:nvSpPr>
          <p:cNvPr id="29" name="Shape 26"/>
          <p:cNvSpPr/>
          <p:nvPr/>
        </p:nvSpPr>
        <p:spPr>
          <a:xfrm>
            <a:off x="6254496" y="5074920"/>
            <a:ext cx="0" cy="365760"/>
          </a:xfrm>
          <a:prstGeom prst="line">
            <a:avLst/>
          </a:prstGeom>
          <a:noFill/>
          <a:ln w="12700">
            <a:solidFill>
              <a:srgbClr val="5E9E23"/>
            </a:solidFill>
            <a:prstDash val="solid"/>
            <a:headEnd type="none"/>
            <a:tailEnd type="none"/>
          </a:ln>
        </p:spPr>
      </p:sp>
      <p:sp>
        <p:nvSpPr>
          <p:cNvPr id="30" name="Shape 27"/>
          <p:cNvSpPr/>
          <p:nvPr/>
        </p:nvSpPr>
        <p:spPr>
          <a:xfrm>
            <a:off x="7351776" y="5175504"/>
            <a:ext cx="0" cy="969264"/>
          </a:xfrm>
          <a:prstGeom prst="line">
            <a:avLst/>
          </a:prstGeom>
          <a:noFill/>
          <a:ln w="13970">
            <a:solidFill>
              <a:srgbClr val="5E9E23"/>
            </a:solidFill>
            <a:prstDash val="solid"/>
            <a:headEnd type="none"/>
            <a:tailEnd type="none"/>
          </a:ln>
        </p:spPr>
      </p:sp>
      <p:sp>
        <p:nvSpPr>
          <p:cNvPr id="31" name="Text 28"/>
          <p:cNvSpPr/>
          <p:nvPr/>
        </p:nvSpPr>
        <p:spPr>
          <a:xfrm>
            <a:off x="3090672" y="1581912"/>
            <a:ext cx="2971800" cy="438912"/>
          </a:xfrm>
          <a:prstGeom prst="roundRect">
            <a:avLst/>
          </a:prstGeom>
          <a:solidFill>
            <a:srgbClr val="F47C00"/>
          </a:solidFill>
          <a:ln w="8890">
            <a:solidFill>
              <a:srgbClr val="F47C00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ASAMBLEA</a:t>
            </a:r>
            <a:endParaRPr lang="en-US" sz="2000" dirty="0"/>
          </a:p>
        </p:txBody>
      </p:sp>
      <p:sp>
        <p:nvSpPr>
          <p:cNvPr id="32" name="Text 29"/>
          <p:cNvSpPr/>
          <p:nvPr/>
        </p:nvSpPr>
        <p:spPr>
          <a:xfrm>
            <a:off x="3520440" y="2139696"/>
            <a:ext cx="2103120" cy="329184"/>
          </a:xfrm>
          <a:prstGeom prst="roundRect">
            <a:avLst/>
          </a:prstGeom>
          <a:solidFill>
            <a:srgbClr val="F47C00"/>
          </a:solidFill>
          <a:ln w="8890">
            <a:solidFill>
              <a:srgbClr val="F47C00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JUNTA DIRECTIVA</a:t>
            </a:r>
            <a:endParaRPr lang="en-US" sz="1450" dirty="0"/>
          </a:p>
        </p:txBody>
      </p:sp>
      <p:sp>
        <p:nvSpPr>
          <p:cNvPr id="33" name="Text 30"/>
          <p:cNvSpPr/>
          <p:nvPr/>
        </p:nvSpPr>
        <p:spPr>
          <a:xfrm>
            <a:off x="1783080" y="2615184"/>
            <a:ext cx="1097280" cy="530352"/>
          </a:xfrm>
          <a:prstGeom prst="roundRect">
            <a:avLst/>
          </a:prstGeom>
          <a:solidFill>
            <a:srgbClr val="F47C00"/>
          </a:solidFill>
          <a:ln w="8890">
            <a:solidFill>
              <a:srgbClr val="F47C00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EQUIPO DE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TESORERÍA</a:t>
            </a:r>
            <a:endParaRPr lang="en-US" sz="1050" dirty="0"/>
          </a:p>
        </p:txBody>
      </p:sp>
      <p:sp>
        <p:nvSpPr>
          <p:cNvPr id="34" name="Text 31"/>
          <p:cNvSpPr/>
          <p:nvPr/>
        </p:nvSpPr>
        <p:spPr>
          <a:xfrm>
            <a:off x="3822192" y="2615184"/>
            <a:ext cx="1298448" cy="530352"/>
          </a:xfrm>
          <a:prstGeom prst="roundRect">
            <a:avLst/>
          </a:prstGeom>
          <a:solidFill>
            <a:srgbClr val="5E9E23"/>
          </a:solidFill>
          <a:ln w="8890">
            <a:solidFill>
              <a:srgbClr val="5E9E23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EQUIPO DE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DIRECCIÓN</a:t>
            </a:r>
            <a:endParaRPr lang="en-US" sz="1050" dirty="0"/>
          </a:p>
        </p:txBody>
      </p:sp>
      <p:sp>
        <p:nvSpPr>
          <p:cNvPr id="35" name="Text 32"/>
          <p:cNvSpPr/>
          <p:nvPr/>
        </p:nvSpPr>
        <p:spPr>
          <a:xfrm>
            <a:off x="5989320" y="2615184"/>
            <a:ext cx="1261872" cy="530352"/>
          </a:xfrm>
          <a:prstGeom prst="roundRect">
            <a:avLst/>
          </a:prstGeom>
          <a:solidFill>
            <a:srgbClr val="003B78"/>
          </a:solidFill>
          <a:ln w="8890">
            <a:solidFill>
              <a:srgbClr val="003B78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EQUIPO DE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COORDINACIÓN</a:t>
            </a:r>
            <a:endParaRPr lang="en-US" sz="1050" dirty="0"/>
          </a:p>
        </p:txBody>
      </p:sp>
      <p:sp>
        <p:nvSpPr>
          <p:cNvPr id="36" name="Text 33"/>
          <p:cNvSpPr/>
          <p:nvPr/>
        </p:nvSpPr>
        <p:spPr>
          <a:xfrm>
            <a:off x="7708392" y="2706624"/>
            <a:ext cx="987552" cy="329184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003B78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630" b="1" dirty="0">
                <a:solidFill>
                  <a:srgbClr val="003B7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EQUIPO DE GESTIÓN</a:t>
            </a:r>
            <a:endParaRPr lang="en-US" sz="630" dirty="0"/>
          </a:p>
          <a:p>
            <a:pPr algn="ctr" indent="0" marL="0">
              <a:buNone/>
            </a:pPr>
            <a:r>
              <a:rPr lang="en-US" sz="630" b="1" dirty="0">
                <a:solidFill>
                  <a:srgbClr val="003B7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ECONÓMICA</a:t>
            </a:r>
            <a:endParaRPr lang="en-US" sz="630" dirty="0"/>
          </a:p>
        </p:txBody>
      </p:sp>
      <p:sp>
        <p:nvSpPr>
          <p:cNvPr id="37" name="Text 34"/>
          <p:cNvSpPr/>
          <p:nvPr/>
        </p:nvSpPr>
        <p:spPr>
          <a:xfrm>
            <a:off x="3584448" y="3200400"/>
            <a:ext cx="1810512" cy="100584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5E9E23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algn="l" indent="0" marL="0">
              <a:buNone/>
            </a:pPr>
            <a:r>
              <a:rPr lang="en-US" sz="830" b="1" dirty="0">
                <a:solidFill>
                  <a:srgbClr val="111111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Dir. Gen.: ____________</a:t>
            </a:r>
            <a:endParaRPr lang="en-US" sz="830" dirty="0"/>
          </a:p>
          <a:p>
            <a:pPr algn="l" indent="0" marL="0">
              <a:buNone/>
            </a:pPr>
            <a:r>
              <a:rPr lang="en-US" sz="830" b="1" dirty="0">
                <a:solidFill>
                  <a:srgbClr val="111111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Subd. Planific.: ________</a:t>
            </a:r>
            <a:endParaRPr lang="en-US" sz="830" dirty="0"/>
          </a:p>
          <a:p>
            <a:pPr algn="l" indent="0" marL="0">
              <a:buNone/>
            </a:pPr>
            <a:r>
              <a:rPr lang="en-US" sz="830" b="1" dirty="0">
                <a:solidFill>
                  <a:srgbClr val="111111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Subd. Financiera: _______</a:t>
            </a:r>
            <a:endParaRPr lang="en-US" sz="830" dirty="0"/>
          </a:p>
          <a:p>
            <a:pPr algn="l" indent="0" marL="0">
              <a:buNone/>
            </a:pPr>
            <a:r>
              <a:rPr lang="en-US" sz="830" b="1" dirty="0">
                <a:solidFill>
                  <a:srgbClr val="111111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Subd. Incidencia: _______</a:t>
            </a:r>
            <a:endParaRPr lang="en-US" sz="830" dirty="0"/>
          </a:p>
        </p:txBody>
      </p:sp>
      <p:sp>
        <p:nvSpPr>
          <p:cNvPr id="38" name="Text 35"/>
          <p:cNvSpPr/>
          <p:nvPr/>
        </p:nvSpPr>
        <p:spPr>
          <a:xfrm>
            <a:off x="5513832" y="4224528"/>
            <a:ext cx="877824" cy="530352"/>
          </a:xfrm>
          <a:prstGeom prst="roundRect">
            <a:avLst/>
          </a:prstGeom>
          <a:solidFill>
            <a:srgbClr val="003B78"/>
          </a:solidFill>
          <a:ln w="8890">
            <a:solidFill>
              <a:srgbClr val="003B78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EQUIPOS DE</a:t>
            </a:r>
            <a:endParaRPr lang="en-US" sz="880" dirty="0"/>
          </a:p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TRABAJO</a:t>
            </a:r>
            <a:endParaRPr lang="en-US" sz="880" dirty="0"/>
          </a:p>
        </p:txBody>
      </p:sp>
      <p:sp>
        <p:nvSpPr>
          <p:cNvPr id="39" name="Text 36"/>
          <p:cNvSpPr/>
          <p:nvPr/>
        </p:nvSpPr>
        <p:spPr>
          <a:xfrm>
            <a:off x="6400800" y="3255264"/>
            <a:ext cx="201168" cy="1554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5800" dirty="0">
                <a:solidFill>
                  <a:srgbClr val="5E9E2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{</a:t>
            </a:r>
            <a:endParaRPr lang="en-US" sz="5800" dirty="0"/>
          </a:p>
        </p:txBody>
      </p:sp>
      <p:sp>
        <p:nvSpPr>
          <p:cNvPr id="40" name="Text 37"/>
          <p:cNvSpPr/>
          <p:nvPr/>
        </p:nvSpPr>
        <p:spPr>
          <a:xfrm>
            <a:off x="7818120" y="3255264"/>
            <a:ext cx="201168" cy="1554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5800" dirty="0">
                <a:solidFill>
                  <a:srgbClr val="5E9E2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}</a:t>
            </a:r>
            <a:endParaRPr lang="en-US" sz="5800" dirty="0"/>
          </a:p>
        </p:txBody>
      </p:sp>
      <p:sp>
        <p:nvSpPr>
          <p:cNvPr id="41" name="Text 38"/>
          <p:cNvSpPr/>
          <p:nvPr/>
        </p:nvSpPr>
        <p:spPr>
          <a:xfrm>
            <a:off x="6693408" y="3346704"/>
            <a:ext cx="1097280" cy="146304"/>
          </a:xfrm>
          <a:prstGeom prst="roundRect">
            <a:avLst/>
          </a:prstGeom>
          <a:solidFill>
            <a:srgbClr val="003B78"/>
          </a:solidFill>
          <a:ln w="8890">
            <a:solidFill>
              <a:srgbClr val="003B78"/>
            </a:solidFill>
          </a:ln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JURÍDICO</a:t>
            </a:r>
            <a:endParaRPr lang="en-US" sz="550" dirty="0"/>
          </a:p>
        </p:txBody>
      </p:sp>
      <p:sp>
        <p:nvSpPr>
          <p:cNvPr id="42" name="Text 39"/>
          <p:cNvSpPr/>
          <p:nvPr/>
        </p:nvSpPr>
        <p:spPr>
          <a:xfrm>
            <a:off x="6693408" y="3611880"/>
            <a:ext cx="1097280" cy="146304"/>
          </a:xfrm>
          <a:prstGeom prst="roundRect">
            <a:avLst/>
          </a:prstGeom>
          <a:solidFill>
            <a:srgbClr val="003B78"/>
          </a:solidFill>
          <a:ln w="8890">
            <a:solidFill>
              <a:srgbClr val="003B78"/>
            </a:solidFill>
          </a:ln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INTERVENCIÓN CON MUJER</a:t>
            </a:r>
            <a:endParaRPr lang="en-US" sz="550" dirty="0"/>
          </a:p>
        </p:txBody>
      </p:sp>
      <p:sp>
        <p:nvSpPr>
          <p:cNvPr id="43" name="Text 40"/>
          <p:cNvSpPr/>
          <p:nvPr/>
        </p:nvSpPr>
        <p:spPr>
          <a:xfrm>
            <a:off x="6693408" y="3968496"/>
            <a:ext cx="1097280" cy="146304"/>
          </a:xfrm>
          <a:prstGeom prst="roundRect">
            <a:avLst/>
          </a:prstGeom>
          <a:solidFill>
            <a:srgbClr val="003B78"/>
          </a:solidFill>
          <a:ln w="8890">
            <a:solidFill>
              <a:srgbClr val="003B78"/>
            </a:solidFill>
          </a:ln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VOLUNTARIADO</a:t>
            </a:r>
            <a:endParaRPr lang="en-US" sz="550" dirty="0"/>
          </a:p>
        </p:txBody>
      </p:sp>
      <p:sp>
        <p:nvSpPr>
          <p:cNvPr id="44" name="Text 41"/>
          <p:cNvSpPr/>
          <p:nvPr/>
        </p:nvSpPr>
        <p:spPr>
          <a:xfrm>
            <a:off x="6693408" y="4242816"/>
            <a:ext cx="1097280" cy="146304"/>
          </a:xfrm>
          <a:prstGeom prst="roundRect">
            <a:avLst/>
          </a:prstGeom>
          <a:solidFill>
            <a:srgbClr val="003B78"/>
          </a:solidFill>
          <a:ln w="8890">
            <a:solidFill>
              <a:srgbClr val="003B78"/>
            </a:solidFill>
          </a:ln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JUV EXTUTELADA</a:t>
            </a:r>
            <a:endParaRPr lang="en-US" sz="550" dirty="0"/>
          </a:p>
        </p:txBody>
      </p:sp>
      <p:sp>
        <p:nvSpPr>
          <p:cNvPr id="45" name="Text 42"/>
          <p:cNvSpPr/>
          <p:nvPr/>
        </p:nvSpPr>
        <p:spPr>
          <a:xfrm>
            <a:off x="6693408" y="4517136"/>
            <a:ext cx="1097280" cy="146304"/>
          </a:xfrm>
          <a:prstGeom prst="roundRect">
            <a:avLst/>
          </a:prstGeom>
          <a:solidFill>
            <a:srgbClr val="003B78"/>
          </a:solidFill>
          <a:ln w="8890">
            <a:solidFill>
              <a:srgbClr val="003B78"/>
            </a:solidFill>
          </a:ln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EMPLEO</a:t>
            </a:r>
            <a:endParaRPr lang="en-US" sz="550" dirty="0"/>
          </a:p>
        </p:txBody>
      </p:sp>
      <p:sp>
        <p:nvSpPr>
          <p:cNvPr id="46" name="Text 43"/>
          <p:cNvSpPr/>
          <p:nvPr/>
        </p:nvSpPr>
        <p:spPr>
          <a:xfrm>
            <a:off x="6693408" y="4791456"/>
            <a:ext cx="1097280" cy="146304"/>
          </a:xfrm>
          <a:prstGeom prst="roundRect">
            <a:avLst/>
          </a:prstGeom>
          <a:solidFill>
            <a:srgbClr val="003B78"/>
          </a:solidFill>
          <a:ln w="8890">
            <a:solidFill>
              <a:srgbClr val="003B78"/>
            </a:solidFill>
          </a:ln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COMUNICACIÓN</a:t>
            </a:r>
            <a:endParaRPr lang="en-US" sz="550" dirty="0"/>
          </a:p>
        </p:txBody>
      </p:sp>
      <p:sp>
        <p:nvSpPr>
          <p:cNvPr id="47" name="Shape 44"/>
          <p:cNvSpPr/>
          <p:nvPr/>
        </p:nvSpPr>
        <p:spPr>
          <a:xfrm>
            <a:off x="731520" y="3621024"/>
            <a:ext cx="182880" cy="182880"/>
          </a:xfrm>
          <a:prstGeom prst="roundRect">
            <a:avLst>
              <a:gd name="adj" fmla="val 15000"/>
            </a:avLst>
          </a:prstGeom>
          <a:solidFill>
            <a:srgbClr val="F47C00"/>
          </a:solidFill>
          <a:ln w="12700">
            <a:solidFill>
              <a:srgbClr val="F47C00"/>
            </a:solidFill>
            <a:prstDash val="solid"/>
          </a:ln>
        </p:spPr>
      </p:sp>
      <p:sp>
        <p:nvSpPr>
          <p:cNvPr id="48" name="Text 45"/>
          <p:cNvSpPr/>
          <p:nvPr/>
        </p:nvSpPr>
        <p:spPr>
          <a:xfrm>
            <a:off x="1051560" y="3602736"/>
            <a:ext cx="100584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111111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Ámbito Político</a:t>
            </a:r>
            <a:endParaRPr lang="en-US" sz="800" dirty="0"/>
          </a:p>
        </p:txBody>
      </p:sp>
      <p:sp>
        <p:nvSpPr>
          <p:cNvPr id="49" name="Shape 46"/>
          <p:cNvSpPr/>
          <p:nvPr/>
        </p:nvSpPr>
        <p:spPr>
          <a:xfrm>
            <a:off x="731520" y="3986784"/>
            <a:ext cx="182880" cy="182880"/>
          </a:xfrm>
          <a:prstGeom prst="roundRect">
            <a:avLst>
              <a:gd name="adj" fmla="val 15000"/>
            </a:avLst>
          </a:prstGeom>
          <a:solidFill>
            <a:srgbClr val="003B78"/>
          </a:solidFill>
          <a:ln w="12700">
            <a:solidFill>
              <a:srgbClr val="003B78"/>
            </a:solidFill>
            <a:prstDash val="solid"/>
          </a:ln>
        </p:spPr>
      </p:sp>
      <p:sp>
        <p:nvSpPr>
          <p:cNvPr id="50" name="Text 47"/>
          <p:cNvSpPr/>
          <p:nvPr/>
        </p:nvSpPr>
        <p:spPr>
          <a:xfrm>
            <a:off x="1051560" y="3968496"/>
            <a:ext cx="100584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111111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Ámbito Técnico</a:t>
            </a:r>
            <a:endParaRPr lang="en-US" sz="800" dirty="0"/>
          </a:p>
          <a:p>
            <a:pPr algn="l" indent="0" marL="0">
              <a:buNone/>
            </a:pPr>
            <a:r>
              <a:rPr lang="en-US" sz="800" b="1" dirty="0">
                <a:solidFill>
                  <a:srgbClr val="111111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Asociativo</a:t>
            </a:r>
            <a:endParaRPr lang="en-US" sz="800" dirty="0"/>
          </a:p>
        </p:txBody>
      </p:sp>
      <p:sp>
        <p:nvSpPr>
          <p:cNvPr id="51" name="Shape 48"/>
          <p:cNvSpPr/>
          <p:nvPr/>
        </p:nvSpPr>
        <p:spPr>
          <a:xfrm>
            <a:off x="731520" y="4352544"/>
            <a:ext cx="182880" cy="182880"/>
          </a:xfrm>
          <a:prstGeom prst="roundRect">
            <a:avLst>
              <a:gd name="adj" fmla="val 15000"/>
            </a:avLst>
          </a:prstGeom>
          <a:solidFill>
            <a:srgbClr val="5E9E23"/>
          </a:solidFill>
          <a:ln w="12700">
            <a:solidFill>
              <a:srgbClr val="5E9E23"/>
            </a:solidFill>
            <a:prstDash val="solid"/>
          </a:ln>
        </p:spPr>
      </p:sp>
      <p:sp>
        <p:nvSpPr>
          <p:cNvPr id="52" name="Text 49"/>
          <p:cNvSpPr/>
          <p:nvPr/>
        </p:nvSpPr>
        <p:spPr>
          <a:xfrm>
            <a:off x="1051560" y="4334256"/>
            <a:ext cx="100584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111111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Ámbito Técnico</a:t>
            </a:r>
            <a:endParaRPr lang="en-US" sz="800" dirty="0"/>
          </a:p>
          <a:p>
            <a:pPr algn="l" indent="0" marL="0">
              <a:buNone/>
            </a:pPr>
            <a:r>
              <a:rPr lang="en-US" sz="800" b="1" dirty="0">
                <a:solidFill>
                  <a:srgbClr val="111111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Federación</a:t>
            </a:r>
            <a:endParaRPr lang="en-US" sz="800" dirty="0"/>
          </a:p>
        </p:txBody>
      </p:sp>
      <p:sp>
        <p:nvSpPr>
          <p:cNvPr id="53" name="Shape 50"/>
          <p:cNvSpPr/>
          <p:nvPr/>
        </p:nvSpPr>
        <p:spPr>
          <a:xfrm>
            <a:off x="411480" y="5074920"/>
            <a:ext cx="8293608" cy="0"/>
          </a:xfrm>
          <a:prstGeom prst="line">
            <a:avLst/>
          </a:prstGeom>
          <a:noFill/>
          <a:ln w="15240">
            <a:solidFill>
              <a:srgbClr val="5E9E23"/>
            </a:solidFill>
            <a:prstDash val="solid"/>
            <a:headEnd type="none"/>
            <a:tailEnd type="none"/>
          </a:ln>
        </p:spPr>
      </p:sp>
      <p:sp>
        <p:nvSpPr>
          <p:cNvPr id="54" name="Shape 51"/>
          <p:cNvSpPr/>
          <p:nvPr/>
        </p:nvSpPr>
        <p:spPr>
          <a:xfrm>
            <a:off x="411480" y="6272784"/>
            <a:ext cx="8293608" cy="0"/>
          </a:xfrm>
          <a:prstGeom prst="line">
            <a:avLst/>
          </a:prstGeom>
          <a:noFill/>
          <a:ln w="15240">
            <a:solidFill>
              <a:srgbClr val="5E9E23"/>
            </a:solidFill>
            <a:prstDash val="solid"/>
            <a:headEnd type="none"/>
            <a:tailEnd type="none"/>
          </a:ln>
        </p:spPr>
      </p:sp>
      <p:sp>
        <p:nvSpPr>
          <p:cNvPr id="55" name="Shape 52"/>
          <p:cNvSpPr/>
          <p:nvPr/>
        </p:nvSpPr>
        <p:spPr>
          <a:xfrm>
            <a:off x="411480" y="5074920"/>
            <a:ext cx="0" cy="1197864"/>
          </a:xfrm>
          <a:prstGeom prst="line">
            <a:avLst/>
          </a:prstGeom>
          <a:noFill/>
          <a:ln w="15240">
            <a:solidFill>
              <a:srgbClr val="5E9E23"/>
            </a:solidFill>
            <a:prstDash val="solid"/>
            <a:headEnd type="none"/>
            <a:tailEnd type="none"/>
          </a:ln>
        </p:spPr>
      </p:sp>
      <p:sp>
        <p:nvSpPr>
          <p:cNvPr id="56" name="Shape 53"/>
          <p:cNvSpPr/>
          <p:nvPr/>
        </p:nvSpPr>
        <p:spPr>
          <a:xfrm>
            <a:off x="8705088" y="5074920"/>
            <a:ext cx="0" cy="1197864"/>
          </a:xfrm>
          <a:prstGeom prst="line">
            <a:avLst/>
          </a:prstGeom>
          <a:noFill/>
          <a:ln w="15240">
            <a:solidFill>
              <a:srgbClr val="5E9E23"/>
            </a:solidFill>
            <a:prstDash val="solid"/>
            <a:headEnd type="none"/>
            <a:tailEnd type="none"/>
          </a:ln>
        </p:spPr>
      </p:sp>
      <p:sp>
        <p:nvSpPr>
          <p:cNvPr id="57" name="Text 54"/>
          <p:cNvSpPr/>
          <p:nvPr/>
        </p:nvSpPr>
        <p:spPr>
          <a:xfrm>
            <a:off x="566928" y="5468112"/>
            <a:ext cx="1097280" cy="731520"/>
          </a:xfrm>
          <a:prstGeom prst="roundRect">
            <a:avLst/>
          </a:prstGeom>
          <a:solidFill>
            <a:srgbClr val="5E9E23"/>
          </a:solidFill>
          <a:ln w="8890">
            <a:solidFill>
              <a:srgbClr val="5E9E23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ÁREA</a:t>
            </a:r>
            <a:endParaRPr lang="en-US" sz="700" dirty="0"/>
          </a:p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ADMINISTRACIÓN</a:t>
            </a:r>
            <a:endParaRPr lang="en-US" sz="700" dirty="0"/>
          </a:p>
        </p:txBody>
      </p:sp>
      <p:sp>
        <p:nvSpPr>
          <p:cNvPr id="58" name="Text 55"/>
          <p:cNvSpPr/>
          <p:nvPr/>
        </p:nvSpPr>
        <p:spPr>
          <a:xfrm>
            <a:off x="1856232" y="5468112"/>
            <a:ext cx="1298448" cy="731520"/>
          </a:xfrm>
          <a:prstGeom prst="roundRect">
            <a:avLst/>
          </a:prstGeom>
          <a:solidFill>
            <a:srgbClr val="5E9E23"/>
          </a:solidFill>
          <a:ln w="8890">
            <a:solidFill>
              <a:srgbClr val="5E9E23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ÁREA CICLO ECONÓMICO</a:t>
            </a:r>
            <a:endParaRPr lang="en-US" sz="700" dirty="0"/>
          </a:p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DE PROYECTOS</a:t>
            </a:r>
            <a:endParaRPr lang="en-US" sz="700" dirty="0"/>
          </a:p>
        </p:txBody>
      </p:sp>
      <p:sp>
        <p:nvSpPr>
          <p:cNvPr id="59" name="Text 56"/>
          <p:cNvSpPr/>
          <p:nvPr/>
        </p:nvSpPr>
        <p:spPr>
          <a:xfrm>
            <a:off x="3310128" y="5468112"/>
            <a:ext cx="1143000" cy="731520"/>
          </a:xfrm>
          <a:prstGeom prst="roundRect">
            <a:avLst/>
          </a:prstGeom>
          <a:solidFill>
            <a:srgbClr val="5E9E23"/>
          </a:solidFill>
          <a:ln w="8890">
            <a:solidFill>
              <a:srgbClr val="5E9E23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ÁREA TÉCNICA</a:t>
            </a:r>
            <a:endParaRPr lang="en-US" sz="700" dirty="0"/>
          </a:p>
        </p:txBody>
      </p:sp>
      <p:sp>
        <p:nvSpPr>
          <p:cNvPr id="60" name="Text 57"/>
          <p:cNvSpPr/>
          <p:nvPr/>
        </p:nvSpPr>
        <p:spPr>
          <a:xfrm>
            <a:off x="4617720" y="5468112"/>
            <a:ext cx="1170432" cy="731520"/>
          </a:xfrm>
          <a:prstGeom prst="roundRect">
            <a:avLst/>
          </a:prstGeom>
          <a:solidFill>
            <a:srgbClr val="5E9E23"/>
          </a:solidFill>
          <a:ln w="8890">
            <a:solidFill>
              <a:srgbClr val="5E9E23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ÁREA INCIDENCIA Y</a:t>
            </a:r>
            <a:endParaRPr lang="en-US" sz="700" dirty="0"/>
          </a:p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SENSIBILIZACIÓN</a:t>
            </a:r>
            <a:endParaRPr lang="en-US" sz="700" dirty="0"/>
          </a:p>
        </p:txBody>
      </p:sp>
      <p:sp>
        <p:nvSpPr>
          <p:cNvPr id="61" name="Text 58"/>
          <p:cNvSpPr/>
          <p:nvPr/>
        </p:nvSpPr>
        <p:spPr>
          <a:xfrm>
            <a:off x="5989320" y="5468112"/>
            <a:ext cx="1143000" cy="731520"/>
          </a:xfrm>
          <a:prstGeom prst="roundRect">
            <a:avLst/>
          </a:prstGeom>
          <a:solidFill>
            <a:srgbClr val="5E9E23"/>
          </a:solidFill>
          <a:ln w="8890">
            <a:solidFill>
              <a:srgbClr val="5E9E23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ÁREA ACOGIDA</a:t>
            </a:r>
            <a:endParaRPr lang="en-US" sz="700" dirty="0"/>
          </a:p>
        </p:txBody>
      </p:sp>
      <p:sp>
        <p:nvSpPr>
          <p:cNvPr id="62" name="Text 59"/>
          <p:cNvSpPr/>
          <p:nvPr/>
        </p:nvSpPr>
        <p:spPr>
          <a:xfrm>
            <a:off x="7516368" y="5413248"/>
            <a:ext cx="1161288" cy="329184"/>
          </a:xfrm>
          <a:prstGeom prst="roundRect">
            <a:avLst/>
          </a:prstGeom>
          <a:solidFill>
            <a:srgbClr val="5E9E23"/>
          </a:solidFill>
          <a:ln w="8890">
            <a:solidFill>
              <a:srgbClr val="5E9E23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DELEGACIÓN CEUTA</a:t>
            </a:r>
            <a:endParaRPr lang="en-US" sz="750" dirty="0"/>
          </a:p>
        </p:txBody>
      </p:sp>
      <p:sp>
        <p:nvSpPr>
          <p:cNvPr id="63" name="Text 60"/>
          <p:cNvSpPr/>
          <p:nvPr/>
        </p:nvSpPr>
        <p:spPr>
          <a:xfrm>
            <a:off x="7516368" y="5897880"/>
            <a:ext cx="1161288" cy="329184"/>
          </a:xfrm>
          <a:prstGeom prst="roundRect">
            <a:avLst/>
          </a:prstGeom>
          <a:solidFill>
            <a:srgbClr val="5E9E23"/>
          </a:solidFill>
          <a:ln w="8890">
            <a:solidFill>
              <a:srgbClr val="5E9E23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DELEGACIÓN SEVILLA</a:t>
            </a:r>
            <a:endParaRPr lang="en-US" sz="750" dirty="0"/>
          </a:p>
        </p:txBody>
      </p:sp>
      <p:sp>
        <p:nvSpPr>
          <p:cNvPr id="64" name="Text 61"/>
          <p:cNvSpPr/>
          <p:nvPr/>
        </p:nvSpPr>
        <p:spPr>
          <a:xfrm>
            <a:off x="6355080" y="6446520"/>
            <a:ext cx="228600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666B76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Fecha de actualización: diciembre 2025</a:t>
            </a:r>
            <a:endParaRPr lang="en-US" sz="8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Source Sans Pro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Source Sans Pro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Federación Sur Acoge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Organigrama Federación Sur Acoge</dc:title>
  <dc:subject>Organigrama editable Federación Sur Acoge</dc:subject>
  <dc:creator>OpenAI</dc:creator>
  <cp:lastModifiedBy>OpenAI</cp:lastModifiedBy>
  <cp:revision>1</cp:revision>
  <dcterms:created xsi:type="dcterms:W3CDTF">2026-09-07T09:09:28Z</dcterms:created>
  <dcterms:modified xsi:type="dcterms:W3CDTF">2026-09-07T09:09:28Z</dcterms:modified>
</cp:coreProperties>
</file>